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embeddedFontLst>
    <p:embeddedFont>
      <p:font typeface="Lato" panose="020B0604020202020204" charset="0"/>
      <p:regular r:id="rId20"/>
      <p:bold r:id="rId21"/>
      <p:italic r:id="rId22"/>
      <p:boldItalic r:id="rId23"/>
    </p:embeddedFont>
    <p:embeddedFont>
      <p:font typeface="Playfair Display" panose="020B0604020202020204" charset="0"/>
      <p:regular r:id="rId24"/>
      <p:bold r:id="rId25"/>
      <p:italic r:id="rId26"/>
      <p:boldItalic r:id="rId27"/>
    </p:embeddedFont>
    <p:embeddedFont>
      <p:font typeface="SimSun" panose="02010600030101010101" pitchFamily="2" charset="-122"/>
      <p:regular r:id="rId28"/>
    </p:embeddedFont>
    <p:embeddedFont>
      <p:font typeface="SimSun" panose="02010600030101010101" pitchFamily="2" charset="-122"/>
      <p:regular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13" autoAdjust="0"/>
    <p:restoredTop sz="60023" autoAdjust="0"/>
  </p:normalViewPr>
  <p:slideViewPr>
    <p:cSldViewPr snapToGrid="0">
      <p:cViewPr varScale="1">
        <p:scale>
          <a:sx n="91" d="100"/>
          <a:sy n="91" d="100"/>
        </p:scale>
        <p:origin x="10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c7abb62f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3c7abb62f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e13d42316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e13d42316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06bd733a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406bd733a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e157790a0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e157790a0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e157790a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e157790a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433b68adff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433b68adff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433b68adff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433b68adff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7dcf3da0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7dcf3da06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c8da9c3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c8da9c3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b1d5ed8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b1d5ed86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e13d423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e13d423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b1d5ed865_1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b1d5ed865_1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highlight>
                <a:srgbClr val="FFFF00"/>
              </a:highlight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b1d5ed865_1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b1d5ed865_1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b1d5ed865_1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b1d5ed865_1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c7abb62fc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c7abb62fc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b1d5ed865_1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b1d5ed865_1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coral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title"/>
          </p:nvPr>
        </p:nvSpPr>
        <p:spPr>
          <a:xfrm>
            <a:off x="-102000" y="675525"/>
            <a:ext cx="4674000" cy="310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Arial"/>
                <a:ea typeface="Arial"/>
                <a:cs typeface="Arial"/>
                <a:sym typeface="Arial"/>
              </a:rPr>
              <a:t>單元四</a:t>
            </a:r>
            <a:r>
              <a:rPr lang="en" sz="3200" dirty="0" smtClean="0">
                <a:latin typeface="Arial"/>
                <a:ea typeface="Arial"/>
                <a:cs typeface="Arial"/>
                <a:sym typeface="Arial"/>
              </a:rPr>
              <a:t>：成長心態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Arial"/>
                <a:ea typeface="Arial"/>
                <a:cs typeface="Arial"/>
                <a:sym typeface="Arial"/>
              </a:rPr>
              <a:t>Lesson 4: </a:t>
            </a:r>
            <a:br>
              <a:rPr lang="en" sz="3200" dirty="0">
                <a:latin typeface="Arial"/>
                <a:ea typeface="Arial"/>
                <a:cs typeface="Arial"/>
                <a:sym typeface="Arial"/>
              </a:rPr>
            </a:br>
            <a:r>
              <a:rPr lang="en" sz="3200" dirty="0">
                <a:latin typeface="Arial"/>
                <a:ea typeface="Arial"/>
                <a:cs typeface="Arial"/>
                <a:sym typeface="Arial"/>
              </a:rPr>
              <a:t>Growth mindset </a:t>
            </a:r>
            <a:endParaRPr sz="32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7950" y="147700"/>
            <a:ext cx="1321999" cy="49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800" y="205875"/>
            <a:ext cx="1504849" cy="3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01" y="205875"/>
            <a:ext cx="2505012" cy="26355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22" y="1783681"/>
            <a:ext cx="2503902" cy="2677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>
            <a:spLocks noGrp="1"/>
          </p:cNvSpPr>
          <p:nvPr>
            <p:ph type="body" idx="1"/>
          </p:nvPr>
        </p:nvSpPr>
        <p:spPr>
          <a:xfrm>
            <a:off x="1095000" y="211856"/>
            <a:ext cx="6954000" cy="23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這個活動從對立比賽到合作挑戰，</a:t>
            </a:r>
            <a:br>
              <a:rPr lang="en" sz="2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2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當中有什麼</a:t>
            </a:r>
            <a:r>
              <a:rPr lang="en" sz="2400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轉變</a:t>
            </a:r>
            <a:r>
              <a:rPr lang="en" sz="2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呢？</a:t>
            </a: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From competitive to cooperative mode in this activity, what has been changed?</a:t>
            </a: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4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" name="Google Shape;134;p22"/>
          <p:cNvGrpSpPr/>
          <p:nvPr/>
        </p:nvGrpSpPr>
        <p:grpSpPr>
          <a:xfrm>
            <a:off x="3131848" y="2632269"/>
            <a:ext cx="2871600" cy="2323575"/>
            <a:chOff x="4428561" y="2618730"/>
            <a:chExt cx="2871600" cy="2323575"/>
          </a:xfrm>
        </p:grpSpPr>
        <p:sp>
          <p:nvSpPr>
            <p:cNvPr id="135" name="Google Shape;135;p22"/>
            <p:cNvSpPr/>
            <p:nvPr/>
          </p:nvSpPr>
          <p:spPr>
            <a:xfrm>
              <a:off x="4428561" y="2618730"/>
              <a:ext cx="2871600" cy="1965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2"/>
            <p:cNvSpPr txBox="1"/>
            <p:nvPr/>
          </p:nvSpPr>
          <p:spPr>
            <a:xfrm>
              <a:off x="4504761" y="2977005"/>
              <a:ext cx="2708100" cy="196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 dirty="0">
                  <a:solidFill>
                    <a:schemeClr val="lt1"/>
                  </a:solidFill>
                </a:rPr>
                <a:t>內外群體的界線Group boundaries</a:t>
              </a:r>
              <a:endParaRPr sz="2400" b="1" dirty="0">
                <a:solidFill>
                  <a:schemeClr val="lt1"/>
                </a:solidFill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None/>
              </a:pPr>
              <a:endParaRPr sz="2400" dirty="0">
                <a:solidFill>
                  <a:schemeClr val="lt1"/>
                </a:solidFill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None/>
              </a:pPr>
              <a:endParaRPr sz="2400" dirty="0"/>
            </a:p>
            <a:p>
              <a:pPr marL="0" lvl="0" indent="0" algn="l" rtl="0">
                <a:spcBef>
                  <a:spcPts val="160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7" name="Google Shape;126;p21"/>
          <p:cNvPicPr preferRelativeResize="0"/>
          <p:nvPr/>
        </p:nvPicPr>
        <p:blipFill rotWithShape="1">
          <a:blip r:embed="rId3">
            <a:alphaModFix/>
          </a:blip>
          <a:srcRect t="5585" r="3966" b="7223"/>
          <a:stretch/>
        </p:blipFill>
        <p:spPr>
          <a:xfrm>
            <a:off x="1356850" y="2261062"/>
            <a:ext cx="1433751" cy="1353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28;p21"/>
          <p:cNvPicPr preferRelativeResize="0"/>
          <p:nvPr/>
        </p:nvPicPr>
        <p:blipFill rotWithShape="1">
          <a:blip r:embed="rId4">
            <a:alphaModFix/>
          </a:blip>
          <a:srcRect l="4196" t="4918" b="1883"/>
          <a:stretch/>
        </p:blipFill>
        <p:spPr>
          <a:xfrm>
            <a:off x="736045" y="3517364"/>
            <a:ext cx="1241609" cy="143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37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2478" y="2632269"/>
            <a:ext cx="2062728" cy="1964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3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11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Activity conclusion</a:t>
            </a:r>
            <a:endParaRPr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活動總結</a:t>
            </a:r>
            <a:endParaRPr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23"/>
          <p:cNvSpPr txBox="1"/>
          <p:nvPr/>
        </p:nvSpPr>
        <p:spPr>
          <a:xfrm>
            <a:off x="444750" y="1194900"/>
            <a:ext cx="7915480" cy="3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7350">
              <a:buSzPts val="2500"/>
              <a:buAutoNum type="arabicPeriod"/>
            </a:pPr>
            <a:r>
              <a:rPr lang="en" sz="2000" dirty="0"/>
              <a:t>面對競爭時，不同組別會出現對立的情況, 產生</a:t>
            </a:r>
            <a:r>
              <a:rPr lang="en" sz="2000" dirty="0">
                <a:solidFill>
                  <a:srgbClr val="FF0000"/>
                </a:solidFill>
              </a:rPr>
              <a:t>內群體</a:t>
            </a:r>
            <a:r>
              <a:rPr lang="en" sz="2000" dirty="0"/>
              <a:t>與</a:t>
            </a:r>
            <a:r>
              <a:rPr lang="en" sz="2000" dirty="0">
                <a:solidFill>
                  <a:srgbClr val="FF0000"/>
                </a:solidFill>
              </a:rPr>
              <a:t>外群體</a:t>
            </a:r>
            <a:r>
              <a:rPr lang="en" sz="2000" dirty="0"/>
              <a:t>；相反，當大家有著同一目標時，以往不同組別的人便由</a:t>
            </a:r>
            <a:r>
              <a:rPr lang="en" sz="2000" dirty="0">
                <a:solidFill>
                  <a:srgbClr val="FF0000"/>
                </a:solidFill>
              </a:rPr>
              <a:t>對手變為隊友</a:t>
            </a:r>
            <a:r>
              <a:rPr lang="en" sz="2000" dirty="0" smtClean="0"/>
              <a:t>。</a:t>
            </a:r>
            <a:r>
              <a:rPr lang="en-HK" sz="2000" dirty="0" smtClean="0"/>
              <a:t>In </a:t>
            </a:r>
            <a:r>
              <a:rPr lang="en-HK" sz="2000" dirty="0"/>
              <a:t>the face of competition, opposition between groups leads to the formation of in-groups and out-groups. Conversely, common goals may turn oppositional groups into cooperative groups.</a:t>
            </a:r>
            <a:r>
              <a:rPr lang="en" sz="2000" dirty="0"/>
              <a:t/>
            </a:r>
            <a:br>
              <a:rPr lang="en" sz="2000" dirty="0"/>
            </a:br>
            <a:endParaRPr sz="2000" dirty="0"/>
          </a:p>
          <a:p>
            <a:pPr marL="457200" lvl="0" indent="-387350">
              <a:buSzPts val="2500"/>
              <a:buAutoNum type="arabicPeriod"/>
            </a:pPr>
            <a:r>
              <a:rPr lang="en" sz="2000" dirty="0"/>
              <a:t>透過內、外群體的</a:t>
            </a:r>
            <a:r>
              <a:rPr lang="en" sz="2000" dirty="0">
                <a:solidFill>
                  <a:srgbClr val="FF0000"/>
                </a:solidFill>
              </a:rPr>
              <a:t>轉移</a:t>
            </a:r>
            <a:r>
              <a:rPr lang="en" sz="2000" dirty="0"/>
              <a:t>，我們體會到內群體與外群體的界線其實是非常模糊</a:t>
            </a:r>
            <a:r>
              <a:rPr lang="en" sz="2000" dirty="0" smtClean="0"/>
              <a:t>。Through the </a:t>
            </a:r>
            <a:r>
              <a:rPr lang="en-HK" sz="2000" dirty="0" smtClean="0"/>
              <a:t>transition between in-group and out-group, we realize </a:t>
            </a:r>
            <a:r>
              <a:rPr lang="en-HK" sz="2000" dirty="0"/>
              <a:t>t</a:t>
            </a:r>
            <a:r>
              <a:rPr lang="en-HK" sz="2000" dirty="0" smtClean="0"/>
              <a:t>he </a:t>
            </a:r>
            <a:r>
              <a:rPr lang="en-HK" sz="2000" dirty="0"/>
              <a:t>boundaries between in-groups and out-groups </a:t>
            </a:r>
            <a:r>
              <a:rPr lang="en-HK" sz="2000" dirty="0" smtClean="0"/>
              <a:t>are actually </a:t>
            </a:r>
            <a:r>
              <a:rPr lang="en-HK" sz="2000" dirty="0"/>
              <a:t>vague.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/>
        </p:nvSpPr>
        <p:spPr>
          <a:xfrm>
            <a:off x="502550" y="1658159"/>
            <a:ext cx="7860400" cy="24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en-US" sz="2200" dirty="0" smtClean="0"/>
              <a:t>不</a:t>
            </a:r>
            <a:r>
              <a:rPr lang="zh-TW" altLang="en-US" sz="2200" dirty="0"/>
              <a:t>同的心態如何影響我們對群體的想法和態度呢</a:t>
            </a:r>
            <a:r>
              <a:rPr lang="zh-TW" altLang="en-US" sz="2200" dirty="0" smtClean="0"/>
              <a:t>？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HK" altLang="zh-TW" sz="2200" dirty="0" smtClean="0"/>
              <a:t>How </a:t>
            </a:r>
            <a:r>
              <a:rPr lang="en-HK" altLang="zh-TW" sz="2200" dirty="0"/>
              <a:t>exactly different </a:t>
            </a:r>
            <a:r>
              <a:rPr lang="en-HK" altLang="zh-TW" sz="2200" dirty="0" err="1"/>
              <a:t>mindsets</a:t>
            </a:r>
            <a:r>
              <a:rPr lang="en-HK" altLang="zh-TW" sz="2200" dirty="0"/>
              <a:t> affect our thoughts, attitudes and </a:t>
            </a:r>
            <a:r>
              <a:rPr lang="en-HK" altLang="zh-TW" sz="2200" dirty="0" err="1"/>
              <a:t>behaviors</a:t>
            </a:r>
            <a:r>
              <a:rPr lang="en-HK" altLang="zh-TW" sz="2200" dirty="0"/>
              <a:t> towards the other groups? </a:t>
            </a:r>
            <a:endParaRPr lang="en-US" altLang="zh-TW" sz="2200" dirty="0" smtClean="0"/>
          </a:p>
          <a:p>
            <a:pPr lvl="0"/>
            <a:endParaRPr lang="en-US" altLang="zh-TW" sz="2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zh-TW" altLang="en-US" sz="2200" dirty="0" smtClean="0"/>
              <a:t>哪</a:t>
            </a:r>
            <a:r>
              <a:rPr lang="zh-TW" altLang="en-US" sz="2200" dirty="0"/>
              <a:t>種心態對人際關係有正面影響呢</a:t>
            </a:r>
            <a:r>
              <a:rPr lang="zh-TW" altLang="en-US" sz="2200" dirty="0" smtClean="0"/>
              <a:t>？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HK" altLang="zh-TW" sz="2200" dirty="0" smtClean="0"/>
              <a:t>Which </a:t>
            </a:r>
            <a:r>
              <a:rPr lang="en-HK" altLang="zh-TW" sz="2200" dirty="0" err="1"/>
              <a:t>mindset</a:t>
            </a:r>
            <a:r>
              <a:rPr lang="en-HK" altLang="zh-TW" sz="2200" dirty="0"/>
              <a:t> is conducive to having positive interpersonal relationships?</a:t>
            </a:r>
            <a:endParaRPr sz="22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47671" y="210372"/>
            <a:ext cx="8520600" cy="1123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zh-TW" altLang="zh-CN" dirty="0" smtClean="0">
                <a:latin typeface="+mj-lt"/>
              </a:rPr>
              <a:t>心態與群體間</a:t>
            </a:r>
            <a:r>
              <a:rPr lang="zh-CN" altLang="en-US" dirty="0" smtClean="0">
                <a:latin typeface="+mj-lt"/>
              </a:rPr>
              <a:t>的</a:t>
            </a:r>
            <a:r>
              <a:rPr lang="zh-TW" altLang="zh-CN" dirty="0" smtClean="0">
                <a:latin typeface="+mj-lt"/>
              </a:rPr>
              <a:t>關係</a:t>
            </a:r>
            <a:r>
              <a:rPr lang="en-US" altLang="zh-TW" dirty="0" smtClean="0">
                <a:latin typeface="+mj-lt"/>
              </a:rPr>
              <a:t> </a:t>
            </a:r>
            <a:r>
              <a:rPr lang="en-US" altLang="zh-CN" dirty="0" smtClean="0">
                <a:latin typeface="+mj-lt"/>
              </a:rPr>
              <a:t>The relation between mindsets and groups </a:t>
            </a:r>
            <a:endParaRPr lang="zh-CN" alt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8;p18"/>
          <p:cNvSpPr/>
          <p:nvPr/>
        </p:nvSpPr>
        <p:spPr>
          <a:xfrm>
            <a:off x="0" y="125"/>
            <a:ext cx="4572000" cy="51431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99;p18"/>
          <p:cNvSpPr/>
          <p:nvPr/>
        </p:nvSpPr>
        <p:spPr>
          <a:xfrm>
            <a:off x="4563299" y="125"/>
            <a:ext cx="4589433" cy="5143225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1;p18"/>
          <p:cNvSpPr txBox="1">
            <a:spLocks noGrp="1"/>
          </p:cNvSpPr>
          <p:nvPr>
            <p:ph type="body" idx="4294967295"/>
          </p:nvPr>
        </p:nvSpPr>
        <p:spPr>
          <a:xfrm>
            <a:off x="4858065" y="254492"/>
            <a:ext cx="3999900" cy="4412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成長心態 Growth </a:t>
            </a:r>
            <a:r>
              <a:rPr lang="en" sz="1800" b="1" dirty="0" smtClean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mindset</a:t>
            </a:r>
            <a:endParaRPr lang="en-US" altLang="zh-TW" sz="1600" dirty="0" smtClean="0">
              <a:solidFill>
                <a:srgbClr val="F8F8F8"/>
              </a:solidFill>
            </a:endParaRPr>
          </a:p>
        </p:txBody>
      </p:sp>
      <p:sp>
        <p:nvSpPr>
          <p:cNvPr id="8" name="Google Shape;102;p18"/>
          <p:cNvSpPr txBox="1">
            <a:spLocks noGrp="1"/>
          </p:cNvSpPr>
          <p:nvPr>
            <p:ph type="body" idx="4294967295"/>
          </p:nvPr>
        </p:nvSpPr>
        <p:spPr>
          <a:xfrm>
            <a:off x="134317" y="282697"/>
            <a:ext cx="3999900" cy="5214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固定心態 Fixed </a:t>
            </a:r>
            <a:r>
              <a:rPr lang="en" sz="1800" b="1" dirty="0" smtClean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mindset</a:t>
            </a:r>
            <a:endParaRPr sz="1800" b="1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6489" y="1000248"/>
            <a:ext cx="3185661" cy="2688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>
              <a:lnSpc>
                <a:spcPct val="115000"/>
              </a:lnSpc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CN" altLang="en-US" dirty="0">
                <a:solidFill>
                  <a:srgbClr val="002060"/>
                </a:solidFill>
              </a:rPr>
              <a:t>性格歸</a:t>
            </a:r>
            <a:r>
              <a:rPr lang="zh-CN" altLang="en-US" dirty="0" smtClean="0">
                <a:solidFill>
                  <a:srgbClr val="002060"/>
                </a:solidFill>
              </a:rPr>
              <a:t>因</a:t>
            </a:r>
            <a:r>
              <a:rPr lang="en" altLang="zh-CN" dirty="0">
                <a:solidFill>
                  <a:srgbClr val="002060"/>
                </a:solidFill>
              </a:rPr>
              <a:t> </a:t>
            </a:r>
            <a:r>
              <a:rPr lang="en" altLang="zh-CN" dirty="0" smtClean="0">
                <a:solidFill>
                  <a:srgbClr val="002060"/>
                </a:solidFill>
              </a:rPr>
              <a:t/>
            </a:r>
            <a:br>
              <a:rPr lang="en" altLang="zh-CN" dirty="0" smtClean="0">
                <a:solidFill>
                  <a:srgbClr val="002060"/>
                </a:solidFill>
              </a:rPr>
            </a:br>
            <a:r>
              <a:rPr lang="en" altLang="zh-CN" dirty="0" smtClean="0">
                <a:solidFill>
                  <a:srgbClr val="002060"/>
                </a:solidFill>
              </a:rPr>
              <a:t>dispositional attribution</a:t>
            </a:r>
          </a:p>
          <a:p>
            <a:pPr marL="114300" lvl="0">
              <a:lnSpc>
                <a:spcPct val="115000"/>
              </a:lnSpc>
              <a:buClr>
                <a:srgbClr val="F8F8F8"/>
              </a:buClr>
              <a:buSzPts val="1800"/>
            </a:pPr>
            <a:endParaRPr lang="en" altLang="zh-CN" dirty="0" smtClean="0">
              <a:solidFill>
                <a:srgbClr val="002060"/>
              </a:solidFill>
            </a:endParaRPr>
          </a:p>
          <a:p>
            <a:pPr marL="457200" lvl="0" indent="-342900">
              <a:lnSpc>
                <a:spcPct val="115000"/>
              </a:lnSpc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TW" altLang="en-US" dirty="0" smtClean="0">
                <a:solidFill>
                  <a:srgbClr val="002060"/>
                </a:solidFill>
              </a:rPr>
              <a:t>較</a:t>
            </a:r>
            <a:r>
              <a:rPr lang="zh-TW" altLang="en-US" dirty="0">
                <a:solidFill>
                  <a:srgbClr val="002060"/>
                </a:solidFill>
              </a:rPr>
              <a:t>受刻板印象影響</a:t>
            </a:r>
            <a:br>
              <a:rPr lang="zh-TW" altLang="en-US" dirty="0">
                <a:solidFill>
                  <a:srgbClr val="002060"/>
                </a:solidFill>
              </a:rPr>
            </a:br>
            <a:r>
              <a:rPr lang="en-GB" altLang="zh-TW" dirty="0">
                <a:solidFill>
                  <a:srgbClr val="002060"/>
                </a:solidFill>
              </a:rPr>
              <a:t>more likely to be affected </a:t>
            </a:r>
            <a:r>
              <a:rPr lang="en-GB" altLang="zh-TW" dirty="0" smtClean="0">
                <a:solidFill>
                  <a:srgbClr val="002060"/>
                </a:solidFill>
              </a:rPr>
              <a:t>by stereotypes</a:t>
            </a:r>
            <a:r>
              <a:rPr lang="en-GB" altLang="zh-CN" dirty="0">
                <a:solidFill>
                  <a:srgbClr val="002060"/>
                </a:solidFill>
              </a:rPr>
              <a:t/>
            </a:r>
            <a:br>
              <a:rPr lang="en-GB" altLang="zh-CN" dirty="0">
                <a:solidFill>
                  <a:srgbClr val="002060"/>
                </a:solidFill>
              </a:rPr>
            </a:br>
            <a:endParaRPr lang="en-GB" altLang="zh-CN" dirty="0">
              <a:solidFill>
                <a:srgbClr val="002060"/>
              </a:solidFill>
            </a:endParaRPr>
          </a:p>
          <a:p>
            <a:pPr marL="457200" lvl="0" indent="-342900"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TW" altLang="en-US" dirty="0">
                <a:solidFill>
                  <a:srgbClr val="002060"/>
                </a:solidFill>
              </a:rPr>
              <a:t>傾向不相信群體界線的可變性</a:t>
            </a:r>
            <a:br>
              <a:rPr lang="zh-TW" altLang="en-US" dirty="0">
                <a:solidFill>
                  <a:srgbClr val="002060"/>
                </a:solidFill>
              </a:rPr>
            </a:br>
            <a:r>
              <a:rPr lang="en-GB" altLang="zh-TW" dirty="0">
                <a:solidFill>
                  <a:srgbClr val="002060"/>
                </a:solidFill>
              </a:rPr>
              <a:t>tend not to believe in the malleability of group </a:t>
            </a:r>
            <a:r>
              <a:rPr lang="en-GB" altLang="zh-TW" dirty="0" smtClean="0">
                <a:solidFill>
                  <a:srgbClr val="002060"/>
                </a:solidFill>
              </a:rPr>
              <a:t>boundaries</a:t>
            </a:r>
            <a:endParaRPr lang="en-US" altLang="zh-CN" dirty="0"/>
          </a:p>
          <a:p>
            <a:endParaRPr lang="zh-CN" alt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91878" y="922031"/>
            <a:ext cx="0" cy="2714625"/>
          </a:xfrm>
          <a:prstGeom prst="straightConnector1">
            <a:avLst/>
          </a:prstGeom>
          <a:ln w="57150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481789" y="962270"/>
            <a:ext cx="3185661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>
              <a:lnSpc>
                <a:spcPct val="115000"/>
              </a:lnSpc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CN" altLang="en-US" dirty="0">
                <a:solidFill>
                  <a:srgbClr val="002060"/>
                </a:solidFill>
              </a:rPr>
              <a:t>情況歸因</a:t>
            </a:r>
            <a:br>
              <a:rPr lang="zh-CN" altLang="en-US" dirty="0">
                <a:solidFill>
                  <a:srgbClr val="002060"/>
                </a:solidFill>
              </a:rPr>
            </a:br>
            <a:r>
              <a:rPr lang="en-GB" altLang="zh-CN" dirty="0">
                <a:solidFill>
                  <a:srgbClr val="002060"/>
                </a:solidFill>
              </a:rPr>
              <a:t>situational attribution</a:t>
            </a:r>
            <a:br>
              <a:rPr lang="en-GB" altLang="zh-CN" dirty="0">
                <a:solidFill>
                  <a:srgbClr val="002060"/>
                </a:solidFill>
              </a:rPr>
            </a:br>
            <a:endParaRPr lang="en-GB" altLang="zh-CN" dirty="0">
              <a:solidFill>
                <a:srgbClr val="002060"/>
              </a:solidFill>
            </a:endParaRPr>
          </a:p>
          <a:p>
            <a:pPr marL="457200" lvl="0" indent="-342900">
              <a:lnSpc>
                <a:spcPct val="115000"/>
              </a:lnSpc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CN" altLang="en-US" dirty="0">
                <a:solidFill>
                  <a:srgbClr val="002060"/>
                </a:solidFill>
              </a:rPr>
              <a:t>較不受刻板印象影響</a:t>
            </a:r>
            <a:br>
              <a:rPr lang="zh-CN" altLang="en-US" dirty="0">
                <a:solidFill>
                  <a:srgbClr val="002060"/>
                </a:solidFill>
              </a:rPr>
            </a:br>
            <a:r>
              <a:rPr lang="en-GB" altLang="zh-CN" dirty="0">
                <a:solidFill>
                  <a:srgbClr val="002060"/>
                </a:solidFill>
              </a:rPr>
              <a:t>less likely to be affected by stereotypes</a:t>
            </a:r>
            <a:br>
              <a:rPr lang="en-GB" altLang="zh-CN" dirty="0">
                <a:solidFill>
                  <a:srgbClr val="002060"/>
                </a:solidFill>
              </a:rPr>
            </a:br>
            <a:endParaRPr lang="en-GB" altLang="zh-CN" dirty="0">
              <a:solidFill>
                <a:srgbClr val="002060"/>
              </a:solidFill>
            </a:endParaRPr>
          </a:p>
          <a:p>
            <a:pPr marL="457200" lvl="0" indent="-342900">
              <a:lnSpc>
                <a:spcPct val="115000"/>
              </a:lnSpc>
              <a:buClr>
                <a:srgbClr val="F8F8F8"/>
              </a:buClr>
              <a:buSzPts val="1800"/>
              <a:buFont typeface="Arial"/>
              <a:buChar char="●"/>
            </a:pPr>
            <a:r>
              <a:rPr lang="zh-CN" altLang="en-US" dirty="0">
                <a:solidFill>
                  <a:srgbClr val="002060"/>
                </a:solidFill>
              </a:rPr>
              <a:t>對群體的界線有較靈活的看法</a:t>
            </a:r>
            <a:br>
              <a:rPr lang="zh-CN" altLang="en-US" dirty="0">
                <a:solidFill>
                  <a:srgbClr val="002060"/>
                </a:solidFill>
              </a:rPr>
            </a:br>
            <a:r>
              <a:rPr lang="en-GB" altLang="zh-TW" dirty="0">
                <a:solidFill>
                  <a:srgbClr val="002060"/>
                </a:solidFill>
              </a:rPr>
              <a:t>tend to believe in the malleability of group </a:t>
            </a:r>
            <a:r>
              <a:rPr lang="en-GB" altLang="zh-TW" dirty="0" smtClean="0">
                <a:solidFill>
                  <a:srgbClr val="002060"/>
                </a:solidFill>
              </a:rPr>
              <a:t>boundaries</a:t>
            </a:r>
            <a:endParaRPr lang="en-GB" altLang="zh-TW" dirty="0">
              <a:solidFill>
                <a:schemeClr val="lt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481789" y="889925"/>
            <a:ext cx="0" cy="2714625"/>
          </a:xfrm>
          <a:prstGeom prst="straightConnector1">
            <a:avLst/>
          </a:prstGeom>
          <a:ln w="57150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-151733" y="38847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lvl="0" algn="ctr">
              <a:buClr>
                <a:srgbClr val="F8F8F8"/>
              </a:buClr>
              <a:buSzPts val="1800"/>
            </a:pPr>
            <a:r>
              <a:rPr lang="zh-TW" altLang="en-US" sz="1800" b="1" dirty="0">
                <a:solidFill>
                  <a:schemeClr val="lt1"/>
                </a:solidFill>
              </a:rPr>
              <a:t>較容易墮入人際間的衝突</a:t>
            </a:r>
            <a:br>
              <a:rPr lang="zh-TW" altLang="en-US" sz="1800" b="1" dirty="0">
                <a:solidFill>
                  <a:schemeClr val="lt1"/>
                </a:solidFill>
              </a:rPr>
            </a:br>
            <a:r>
              <a:rPr lang="en-GB" altLang="zh-CN" sz="1800" b="1" dirty="0">
                <a:solidFill>
                  <a:schemeClr val="lt1"/>
                </a:solidFill>
              </a:rPr>
              <a:t>more likely to get into </a:t>
            </a:r>
          </a:p>
          <a:p>
            <a:pPr marL="114300" lvl="0" algn="ctr">
              <a:buClr>
                <a:srgbClr val="F8F8F8"/>
              </a:buClr>
              <a:buSzPts val="1800"/>
            </a:pPr>
            <a:r>
              <a:rPr lang="en-GB" altLang="zh-CN" sz="1800" b="1" dirty="0">
                <a:solidFill>
                  <a:schemeClr val="lt1"/>
                </a:solidFill>
              </a:rPr>
              <a:t>interpersonal conflicts</a:t>
            </a:r>
            <a:endParaRPr lang="en-GB" altLang="zh-CN" sz="1800" b="1" dirty="0">
              <a:solidFill>
                <a:srgbClr val="F8F8F8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80732" y="38847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lvl="0" algn="ctr">
              <a:buClr>
                <a:srgbClr val="F8F8F8"/>
              </a:buClr>
              <a:buSzPts val="1800"/>
            </a:pPr>
            <a:r>
              <a:rPr lang="zh-TW" altLang="en-US" sz="1800" b="1" dirty="0" smtClean="0">
                <a:solidFill>
                  <a:schemeClr val="lt1"/>
                </a:solidFill>
              </a:rPr>
              <a:t>較</a:t>
            </a:r>
            <a:r>
              <a:rPr lang="zh-CN" altLang="en-US" sz="1800" b="1" dirty="0" smtClean="0">
                <a:solidFill>
                  <a:schemeClr val="lt1"/>
                </a:solidFill>
              </a:rPr>
              <a:t>不</a:t>
            </a:r>
            <a:r>
              <a:rPr lang="zh-TW" altLang="en-US" sz="1800" b="1" dirty="0" smtClean="0">
                <a:solidFill>
                  <a:schemeClr val="lt1"/>
                </a:solidFill>
              </a:rPr>
              <a:t>容</a:t>
            </a:r>
            <a:r>
              <a:rPr lang="zh-TW" altLang="en-US" sz="1800" b="1" dirty="0">
                <a:solidFill>
                  <a:schemeClr val="lt1"/>
                </a:solidFill>
              </a:rPr>
              <a:t>易墮入人際間的衝突</a:t>
            </a:r>
            <a:br>
              <a:rPr lang="zh-TW" altLang="en-US" sz="1800" b="1" dirty="0">
                <a:solidFill>
                  <a:schemeClr val="lt1"/>
                </a:solidFill>
              </a:rPr>
            </a:br>
            <a:r>
              <a:rPr lang="en-US" altLang="zh-TW" sz="1800" b="1" dirty="0" smtClean="0">
                <a:solidFill>
                  <a:schemeClr val="lt1"/>
                </a:solidFill>
              </a:rPr>
              <a:t>less</a:t>
            </a:r>
            <a:r>
              <a:rPr lang="en-GB" altLang="zh-CN" sz="1800" b="1" dirty="0" smtClean="0">
                <a:solidFill>
                  <a:schemeClr val="lt1"/>
                </a:solidFill>
              </a:rPr>
              <a:t> </a:t>
            </a:r>
            <a:r>
              <a:rPr lang="en-GB" altLang="zh-CN" sz="1800" b="1" dirty="0">
                <a:solidFill>
                  <a:schemeClr val="lt1"/>
                </a:solidFill>
              </a:rPr>
              <a:t>likely to get into </a:t>
            </a:r>
          </a:p>
          <a:p>
            <a:pPr marL="114300" lvl="0" algn="ctr">
              <a:buClr>
                <a:srgbClr val="F8F8F8"/>
              </a:buClr>
              <a:buSzPts val="1800"/>
            </a:pPr>
            <a:r>
              <a:rPr lang="en-GB" altLang="zh-CN" sz="1800" b="1" dirty="0">
                <a:solidFill>
                  <a:schemeClr val="lt1"/>
                </a:solidFill>
              </a:rPr>
              <a:t>interpersonal conflicts</a:t>
            </a:r>
            <a:endParaRPr lang="en-GB" altLang="zh-CN" sz="1800" b="1" dirty="0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12" grpId="0"/>
      <p:bldP spid="17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7"/>
          <p:cNvSpPr txBox="1"/>
          <p:nvPr/>
        </p:nvSpPr>
        <p:spPr>
          <a:xfrm>
            <a:off x="2624087" y="422000"/>
            <a:ext cx="33006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/>
              <a:t>Growth Mindset</a:t>
            </a:r>
            <a:endParaRPr sz="30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/>
              <a:t>成長心態</a:t>
            </a:r>
            <a:endParaRPr sz="3000" b="1" dirty="0"/>
          </a:p>
        </p:txBody>
      </p:sp>
      <p:sp>
        <p:nvSpPr>
          <p:cNvPr id="182" name="Google Shape;182;p27"/>
          <p:cNvSpPr/>
          <p:nvPr/>
        </p:nvSpPr>
        <p:spPr>
          <a:xfrm>
            <a:off x="738275" y="2027850"/>
            <a:ext cx="2111100" cy="2111100"/>
          </a:xfrm>
          <a:prstGeom prst="ellipse">
            <a:avLst/>
          </a:prstGeom>
          <a:solidFill>
            <a:srgbClr val="D9D2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27"/>
          <p:cNvSpPr/>
          <p:nvPr/>
        </p:nvSpPr>
        <p:spPr>
          <a:xfrm>
            <a:off x="5699400" y="2027850"/>
            <a:ext cx="2111100" cy="2111100"/>
          </a:xfrm>
          <a:prstGeom prst="ellipse">
            <a:avLst/>
          </a:prstGeom>
          <a:solidFill>
            <a:srgbClr val="D9D2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27"/>
          <p:cNvSpPr txBox="1"/>
          <p:nvPr/>
        </p:nvSpPr>
        <p:spPr>
          <a:xfrm>
            <a:off x="907325" y="2660712"/>
            <a:ext cx="1773000" cy="10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樣貌</a:t>
            </a:r>
            <a:endParaRPr sz="20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Appearance</a:t>
            </a:r>
            <a:endParaRPr sz="2000" b="1" dirty="0"/>
          </a:p>
        </p:txBody>
      </p:sp>
      <p:sp>
        <p:nvSpPr>
          <p:cNvPr id="186" name="Google Shape;186;p27"/>
          <p:cNvSpPr txBox="1"/>
          <p:nvPr/>
        </p:nvSpPr>
        <p:spPr>
          <a:xfrm>
            <a:off x="5775600" y="2570250"/>
            <a:ext cx="2005800" cy="10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群體的界線</a:t>
            </a:r>
            <a:endParaRPr sz="20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/>
              <a:t>Group Boundaries</a:t>
            </a:r>
            <a:endParaRPr sz="2000" b="1" dirty="0"/>
          </a:p>
        </p:txBody>
      </p:sp>
      <p:sp>
        <p:nvSpPr>
          <p:cNvPr id="11" name="Google Shape;182;p27"/>
          <p:cNvSpPr/>
          <p:nvPr/>
        </p:nvSpPr>
        <p:spPr>
          <a:xfrm>
            <a:off x="3218837" y="2059662"/>
            <a:ext cx="2111100" cy="2111100"/>
          </a:xfrm>
          <a:prstGeom prst="ellipse">
            <a:avLst/>
          </a:prstGeom>
          <a:solidFill>
            <a:srgbClr val="D9D2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85;p27"/>
          <p:cNvSpPr txBox="1"/>
          <p:nvPr/>
        </p:nvSpPr>
        <p:spPr>
          <a:xfrm>
            <a:off x="3387887" y="2606799"/>
            <a:ext cx="1773000" cy="10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性格、能力</a:t>
            </a:r>
            <a:r>
              <a:rPr lang="en" altLang="zh-CN" sz="2000" b="1" dirty="0"/>
              <a:t/>
            </a:r>
            <a:br>
              <a:rPr lang="en" altLang="zh-CN" sz="2000" b="1" dirty="0"/>
            </a:br>
            <a:r>
              <a:rPr lang="en" altLang="zh-CN" sz="2000" b="1" dirty="0" smtClean="0"/>
              <a:t>Personality/Ability</a:t>
            </a:r>
            <a:endParaRPr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8"/>
          <p:cNvSpPr txBox="1">
            <a:spLocks noGrp="1"/>
          </p:cNvSpPr>
          <p:nvPr>
            <p:ph type="title"/>
          </p:nvPr>
        </p:nvSpPr>
        <p:spPr>
          <a:xfrm>
            <a:off x="413700" y="257203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rial"/>
                <a:ea typeface="Arial"/>
                <a:cs typeface="Arial"/>
                <a:sym typeface="Arial"/>
              </a:rPr>
              <a:t>Summary 總結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8"/>
          <p:cNvSpPr txBox="1">
            <a:spLocks noGrp="1"/>
          </p:cNvSpPr>
          <p:nvPr>
            <p:ph type="body" idx="1"/>
          </p:nvPr>
        </p:nvSpPr>
        <p:spPr>
          <a:xfrm>
            <a:off x="413700" y="988841"/>
            <a:ext cx="8001027" cy="37058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</a:pP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抱有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固定心態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的人認為人的性格是取決於先天而且固定不變。相反，抱有成長心態的人認為人的性格不斷變化和成長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People 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a 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fixed mindset 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don’t believe that people can change; those with a growth mindset believe in people’s potential to change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n" sz="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</a:pPr>
            <a:endParaRPr lang="en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+mj-lt"/>
              <a:buAutoNum type="arabicPeriod"/>
            </a:pP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除了樣貌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、性格及行為，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群體的界線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也會隨著時間和情況的轉變而改變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r>
              <a:rPr lang="zh-TW" alt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在群體內，每個人在不同情況下也有機會成為我們</a:t>
            </a: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的</a:t>
            </a:r>
            <a:r>
              <a:rPr lang="zh-CN" altLang="en-US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隊友</a:t>
            </a: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或</a:t>
            </a:r>
            <a:r>
              <a:rPr lang="zh-CN" altLang="en-US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對手</a:t>
            </a:r>
            <a:r>
              <a:rPr lang="zh-CN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>
              <a:buNone/>
            </a:pP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One’s appearance, personality, preferences, and even 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group boundaries 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may change over time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HK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Therefore, depending on circumstances, anyone can either be </a:t>
            </a:r>
            <a:r>
              <a:rPr lang="en-HK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teammates</a:t>
            </a:r>
            <a:r>
              <a:rPr lang="en-HK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en-HK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our in-group, or </a:t>
            </a:r>
            <a:r>
              <a:rPr lang="en-HK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opponents</a:t>
            </a:r>
            <a:r>
              <a:rPr lang="en-HK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from </a:t>
            </a:r>
            <a:r>
              <a:rPr lang="en-HK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out-group.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9"/>
          <p:cNvSpPr txBox="1">
            <a:spLocks noGrp="1"/>
          </p:cNvSpPr>
          <p:nvPr>
            <p:ph type="body" idx="1"/>
          </p:nvPr>
        </p:nvSpPr>
        <p:spPr>
          <a:xfrm>
            <a:off x="311700" y="1148062"/>
            <a:ext cx="813644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 startAt="3"/>
            </a:pP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當我們把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成長心態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應用到群體上時，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我們會對內外群體持較</a:t>
            </a:r>
            <a:r>
              <a:rPr lang="en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開放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的態度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，也不會輕易盲目相信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刻板印象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，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群體之間的人際關係也會較好</a:t>
            </a:r>
            <a:r>
              <a:rPr lang="zh-CN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People 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 a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growth mindset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are more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open-minded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both in-groups and out-groups. They are less 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likely to endorse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stereotypes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which leads to better interpersonal 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relationships</a:t>
            </a:r>
            <a:r>
              <a:rPr 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 startAt="3"/>
            </a:pPr>
            <a:endParaRPr lang="en-US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 startAt="3"/>
            </a:pP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當我們把</a:t>
            </a:r>
            <a:r>
              <a:rPr lang="en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固定心態</a:t>
            </a:r>
            <a:r>
              <a:rPr lang="e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應用到群體上時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，我們會對內群體較寬容但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對外群體較苛刻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，也會較容易相信</a:t>
            </a:r>
            <a:r>
              <a:rPr lang="en" b="1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刻板印象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，群體之間的人際關係也會較差。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People with a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fixed mindset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are less open-minded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more harsh towards outgroup members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; thus more likely to endorse </a:t>
            </a:r>
            <a:r>
              <a:rPr lang="en" u="sng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stereotypes</a:t>
            </a: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have worse interpersonal relationships.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98" name="Google Shape;198;p29"/>
          <p:cNvSpPr txBox="1">
            <a:spLocks noGrp="1"/>
          </p:cNvSpPr>
          <p:nvPr>
            <p:ph type="title"/>
          </p:nvPr>
        </p:nvSpPr>
        <p:spPr>
          <a:xfrm>
            <a:off x="311700" y="2282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rial"/>
                <a:ea typeface="Arial"/>
                <a:cs typeface="Arial"/>
                <a:sym typeface="Arial"/>
              </a:rPr>
              <a:t>Summary 總結 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0"/>
          <p:cNvSpPr txBox="1">
            <a:spLocks noGrp="1"/>
          </p:cNvSpPr>
          <p:nvPr>
            <p:ph type="title"/>
          </p:nvPr>
        </p:nvSpPr>
        <p:spPr>
          <a:xfrm>
            <a:off x="278025" y="197725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Loving-Kindness Meditation 靜心祝福</a:t>
            </a:r>
            <a:r>
              <a:rPr lang="en">
                <a:solidFill>
                  <a:srgbClr val="F55E61"/>
                </a:solidFill>
              </a:rPr>
              <a:t> </a:t>
            </a:r>
            <a:endParaRPr/>
          </a:p>
        </p:txBody>
      </p:sp>
      <p:pic>
        <p:nvPicPr>
          <p:cNvPr id="204" name="Google Shape;20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3625" y="1130338"/>
            <a:ext cx="4476750" cy="343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21" y="-137170"/>
            <a:ext cx="2769840" cy="48114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11263" y="117171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TW" altLang="en-US" sz="2500" dirty="0"/>
              <a:t>五年後</a:t>
            </a:r>
            <a:r>
              <a:rPr lang="en-US" altLang="zh-TW" sz="2500" dirty="0" smtClean="0"/>
              <a:t>……5 years later…</a:t>
            </a:r>
            <a:endParaRPr lang="en-US" altLang="zh-TW" sz="2500" dirty="0"/>
          </a:p>
          <a:p>
            <a:pPr algn="ctr"/>
            <a:endParaRPr lang="en-US" altLang="zh-TW" sz="2500" dirty="0"/>
          </a:p>
          <a:p>
            <a:pPr algn="ctr"/>
            <a:r>
              <a:rPr lang="zh-TW" altLang="en-US" sz="2500" dirty="0"/>
              <a:t>改過自新？</a:t>
            </a:r>
          </a:p>
          <a:p>
            <a:pPr algn="ctr"/>
            <a:r>
              <a:rPr lang="zh-TW" altLang="en-US" sz="2500" dirty="0"/>
              <a:t>繼續沉淪毒海</a:t>
            </a:r>
            <a:r>
              <a:rPr lang="zh-TW" altLang="en-US" sz="2500" dirty="0" smtClean="0"/>
              <a:t>？</a:t>
            </a:r>
            <a:endParaRPr lang="en-US" altLang="zh-TW" sz="2500" dirty="0" smtClean="0"/>
          </a:p>
          <a:p>
            <a:pPr algn="ctr"/>
            <a:endParaRPr lang="en-HK" altLang="zh-CN" sz="2500" dirty="0"/>
          </a:p>
          <a:p>
            <a:pPr algn="ctr"/>
            <a:r>
              <a:rPr lang="en-HK" altLang="zh-CN" sz="2500" dirty="0"/>
              <a:t>get a decent job</a:t>
            </a:r>
            <a:r>
              <a:rPr lang="en-HK" altLang="zh-CN" sz="2500" dirty="0" smtClean="0"/>
              <a:t>?</a:t>
            </a:r>
            <a:endParaRPr lang="en-HK" altLang="zh-CN" sz="2500" dirty="0"/>
          </a:p>
          <a:p>
            <a:pPr algn="ctr"/>
            <a:r>
              <a:rPr lang="en-HK" altLang="zh-CN" sz="2500" dirty="0"/>
              <a:t>get into prison?</a:t>
            </a:r>
            <a:endParaRPr lang="en-US" altLang="zh-CN" sz="2500" dirty="0"/>
          </a:p>
          <a:p>
            <a:pPr algn="ctr"/>
            <a:endParaRPr lang="zh-CN" altLang="en-US" sz="2500" dirty="0"/>
          </a:p>
        </p:txBody>
      </p:sp>
      <p:sp>
        <p:nvSpPr>
          <p:cNvPr id="5" name="Right Arrow 4"/>
          <p:cNvSpPr/>
          <p:nvPr/>
        </p:nvSpPr>
        <p:spPr>
          <a:xfrm>
            <a:off x="3765884" y="2268547"/>
            <a:ext cx="890337" cy="37851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234425" y="128725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影片分享 Video Sharing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4425" y="897259"/>
            <a:ext cx="836339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/>
              <a:t>請</a:t>
            </a:r>
            <a:r>
              <a:rPr lang="zh-TW" altLang="en-US" sz="2000" dirty="0"/>
              <a:t>在</a:t>
            </a:r>
            <a:r>
              <a:rPr lang="en-US" altLang="zh-TW" sz="2000" dirty="0"/>
              <a:t>YouTube</a:t>
            </a:r>
            <a:r>
              <a:rPr lang="zh-TW" altLang="en-US" sz="2000" dirty="0"/>
              <a:t>網站輸入「毒海重生呂榮豪　運動磨練意志」搜尋並播放整段影片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endParaRPr lang="en-US" altLang="zh-TW" sz="2000" dirty="0"/>
          </a:p>
          <a:p>
            <a:r>
              <a:rPr lang="en-GB" altLang="zh-TW" sz="2000" dirty="0" smtClean="0"/>
              <a:t>Please </a:t>
            </a:r>
            <a:r>
              <a:rPr lang="en-GB" altLang="zh-TW" sz="2000" dirty="0"/>
              <a:t>type “</a:t>
            </a:r>
            <a:r>
              <a:rPr lang="zh-TW" altLang="en-US" sz="2000" dirty="0"/>
              <a:t>毒海重生呂榮豪  運動磨練意志” </a:t>
            </a:r>
            <a:r>
              <a:rPr lang="en-GB" altLang="zh-TW" sz="2000" dirty="0"/>
              <a:t>on YouTube and look for the video. Play the entire video. </a:t>
            </a:r>
          </a:p>
          <a:p>
            <a:endParaRPr lang="zh-C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96" y="2322286"/>
            <a:ext cx="3610425" cy="282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334006" y="453826"/>
            <a:ext cx="6908623" cy="32926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你們認為是什麼原因使榮豪重歸正途</a:t>
            </a: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？</a:t>
            </a:r>
            <a:r>
              <a:rPr lang="en-HK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do you think are the reasons for the change in Wing-</a:t>
            </a:r>
            <a:r>
              <a:rPr lang="en-HK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</a:t>
            </a:r>
            <a:r>
              <a:rPr lang="en-HK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lvl="0">
              <a:buClr>
                <a:srgbClr val="000000"/>
              </a:buClr>
              <a:buFont typeface="+mj-lt"/>
              <a:buAutoNum type="arabicPeriod"/>
            </a:pPr>
            <a:endParaRPr lang="en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對於自己能否改變，榮豪有什麼看法</a:t>
            </a: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？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did Wing-</a:t>
            </a:r>
            <a:r>
              <a:rPr lang="en-HK" altLang="zh-CN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think about his capability to change</a:t>
            </a:r>
            <a:r>
              <a:rPr lang="en-HK" altLang="zh-C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>
              <a:buClr>
                <a:srgbClr val="000000"/>
              </a:buClr>
              <a:buFont typeface="+mj-lt"/>
              <a:buAutoNum type="arabicPeriod"/>
            </a:pPr>
            <a:endParaRPr lang="en-US" altLang="zh-CN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對</a:t>
            </a:r>
            <a:r>
              <a:rPr lang="zh-TW" alt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於榮豪能否改變，他的父母和校長有什麼看法？ </a:t>
            </a:r>
            <a:r>
              <a:rPr lang="en-US" altLang="zh-TW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altLang="zh-TW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did Wing-</a:t>
            </a:r>
            <a:r>
              <a:rPr lang="en-HK" altLang="zh-CN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ho’s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parents and principals think about Wing-</a:t>
            </a:r>
            <a:r>
              <a:rPr lang="en-HK" altLang="zh-CN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ho’s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capability to change</a:t>
            </a:r>
            <a:r>
              <a:rPr lang="en-HK" altLang="zh-CN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>
              <a:buClr>
                <a:srgbClr val="000000"/>
              </a:buClr>
              <a:buFont typeface="+mj-lt"/>
              <a:buAutoNum type="arabicPeriod"/>
            </a:pPr>
            <a:endParaRPr lang="en-HK" altLang="zh-CN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如</a:t>
            </a:r>
            <a:r>
              <a:rPr lang="zh-TW" alt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果當初沒有人給榮豪改過的機會，他今天會變成怎樣的人</a:t>
            </a:r>
            <a:r>
              <a:rPr lang="zh-TW" alt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？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Wing-</a:t>
            </a:r>
            <a:r>
              <a:rPr lang="en-HK" altLang="zh-CN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</a:t>
            </a:r>
            <a:r>
              <a:rPr lang="en-HK" altLang="zh-C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had not been given a chance by anyone, what would likely happen to him?</a:t>
            </a:r>
          </a:p>
          <a:p>
            <a:pPr marL="114300" indent="0">
              <a:buClr>
                <a:srgbClr val="000000"/>
              </a:buClr>
              <a:buNone/>
            </a:pPr>
            <a: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394" y="931217"/>
            <a:ext cx="2209606" cy="3760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3108150" y="282825"/>
            <a:ext cx="29277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Mindset 心態</a:t>
            </a:r>
            <a:endParaRPr/>
          </a:p>
        </p:txBody>
      </p:sp>
      <p:sp>
        <p:nvSpPr>
          <p:cNvPr id="90" name="Google Shape;90;p17"/>
          <p:cNvSpPr/>
          <p:nvPr/>
        </p:nvSpPr>
        <p:spPr>
          <a:xfrm>
            <a:off x="0" y="1193725"/>
            <a:ext cx="4563300" cy="39495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281700" y="1688650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chemeClr val="lt1"/>
                </a:solidFill>
              </a:rPr>
              <a:t>固定心態 (Fixed mindset)</a:t>
            </a:r>
            <a:endParaRPr sz="2000" b="1" dirty="0">
              <a:solidFill>
                <a:schemeClr val="lt1"/>
              </a:solidFill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認為人的特性</a:t>
            </a:r>
            <a: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固定不變及先天</a:t>
            </a: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的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People can never change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較</a:t>
            </a:r>
            <a:r>
              <a:rPr lang="en" sz="1600" b="1" u="sng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不</a:t>
            </a:r>
            <a:r>
              <a:rPr lang="en" sz="1600" u="sng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願意接受挑戰和學習新的事物</a:t>
            </a:r>
            <a:endParaRPr sz="1600" u="sng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Less willing to accept challenge and learn new things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認為犯錯是</a:t>
            </a:r>
            <a: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固有性格</a:t>
            </a: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所導致的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Mistakes are caused by inborn 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Characteristics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sz="2000" b="1" dirty="0">
              <a:solidFill>
                <a:schemeClr val="lt1"/>
              </a:solidFill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4563300" y="1193850"/>
            <a:ext cx="4580700" cy="39495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body" idx="2"/>
          </p:nvPr>
        </p:nvSpPr>
        <p:spPr>
          <a:xfrm>
            <a:off x="4976525" y="1688650"/>
            <a:ext cx="3906000" cy="426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>
                <a:solidFill>
                  <a:schemeClr val="lt1"/>
                </a:solidFill>
              </a:rPr>
              <a:t>成長心態 (Growth mindset)</a:t>
            </a:r>
            <a:endParaRPr sz="2000" b="1" dirty="0">
              <a:solidFill>
                <a:schemeClr val="lt1"/>
              </a:solidFill>
            </a:endParaRPr>
          </a:p>
          <a:p>
            <a:pPr marL="457200" lvl="0" indent="-33020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認為人的特性會</a:t>
            </a:r>
            <a: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不斷變化和成長</a:t>
            </a: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People change and grow over time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比較</a:t>
            </a:r>
            <a: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樂意接受挑戰和學習新的事物</a:t>
            </a:r>
            <a:b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More willing to accept challenge and learn new things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●"/>
            </a:pP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認為犯錯是</a:t>
            </a:r>
            <a:r>
              <a:rPr lang="en" sz="1600" u="sng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環境因素</a:t>
            </a:r>
            <a:r>
              <a:rPr lang="en"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所引致的Mistakes are caused by circumstances</a:t>
            </a:r>
            <a:endParaRPr sz="1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600"/>
              </a:spcBef>
              <a:spcAft>
                <a:spcPts val="1600"/>
              </a:spcAft>
              <a:buNone/>
            </a:pPr>
            <a:endParaRPr sz="20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/>
          <p:nvPr/>
        </p:nvSpPr>
        <p:spPr>
          <a:xfrm>
            <a:off x="0" y="1193725"/>
            <a:ext cx="4563300" cy="39495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8"/>
          <p:cNvSpPr/>
          <p:nvPr/>
        </p:nvSpPr>
        <p:spPr>
          <a:xfrm>
            <a:off x="4563300" y="1193850"/>
            <a:ext cx="4580700" cy="3949500"/>
          </a:xfrm>
          <a:prstGeom prst="rect">
            <a:avLst/>
          </a:prstGeom>
          <a:solidFill>
            <a:srgbClr val="6FA8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18"/>
          <p:cNvSpPr txBox="1">
            <a:spLocks noGrp="1"/>
          </p:cNvSpPr>
          <p:nvPr>
            <p:ph type="title"/>
          </p:nvPr>
        </p:nvSpPr>
        <p:spPr>
          <a:xfrm>
            <a:off x="311700" y="121775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Arial"/>
                <a:ea typeface="Arial"/>
                <a:cs typeface="Arial"/>
                <a:sym typeface="Arial"/>
              </a:rPr>
              <a:t>Mindset and interpersonal consequences</a:t>
            </a:r>
            <a:endParaRPr sz="2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Arial"/>
                <a:ea typeface="Arial"/>
                <a:cs typeface="Arial"/>
                <a:sym typeface="Arial"/>
              </a:rPr>
              <a:t>心態與人際關係</a:t>
            </a:r>
            <a:endParaRPr sz="25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8"/>
          <p:cNvSpPr txBox="1">
            <a:spLocks noGrp="1"/>
          </p:cNvSpPr>
          <p:nvPr>
            <p:ph type="body" idx="2"/>
          </p:nvPr>
        </p:nvSpPr>
        <p:spPr>
          <a:xfrm>
            <a:off x="4967775" y="1587281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成長心態 Growth mindset</a:t>
            </a:r>
            <a:b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b="1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對方持有開放態度 </a:t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Be open-mind towards another</a:t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接納和原諒對方 </a:t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accept and forgive another</a:t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彼此關係得到改善 </a:t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improve relationship</a:t>
            </a: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sz="2000" dirty="0">
              <a:solidFill>
                <a:srgbClr val="F8F8F8"/>
              </a:solidFill>
            </a:endParaRPr>
          </a:p>
        </p:txBody>
      </p:sp>
      <p:sp>
        <p:nvSpPr>
          <p:cNvPr id="102" name="Google Shape;102;p18"/>
          <p:cNvSpPr txBox="1">
            <a:spLocks noGrp="1"/>
          </p:cNvSpPr>
          <p:nvPr>
            <p:ph type="body" idx="2"/>
          </p:nvPr>
        </p:nvSpPr>
        <p:spPr>
          <a:xfrm>
            <a:off x="281700" y="15999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固定心態 Fixed mindset</a:t>
            </a:r>
            <a:br>
              <a:rPr lang="en" sz="1800" b="1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b="1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對方產生負面情緒 </a:t>
            </a:r>
            <a:b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negative views towards another</a:t>
            </a: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逐漸疏遠 distancing</a:t>
            </a:r>
            <a: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" sz="1800" dirty="0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Font typeface="Arial"/>
              <a:buChar char="●"/>
            </a:pPr>
            <a: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彼此關係惡化 </a:t>
            </a:r>
            <a:b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8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worsen relationship</a:t>
            </a: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1800" dirty="0">
              <a:solidFill>
                <a:srgbClr val="F8F8F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311700" y="2389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Guess who?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猜猜我是誰 </a:t>
            </a:r>
            <a:endParaRPr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634248" y="1443304"/>
            <a:ext cx="79436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請貼上</a:t>
            </a:r>
            <a:r>
              <a:rPr lang="zh-TW" altLang="en-US" sz="2000" dirty="0" smtClean="0"/>
              <a:t>藝人</a:t>
            </a:r>
            <a:r>
              <a:rPr lang="zh-CN" altLang="en-US" sz="2000" dirty="0"/>
              <a:t>或導師們</a:t>
            </a:r>
            <a:r>
              <a:rPr lang="zh-TW" altLang="en-US" sz="2000" dirty="0" smtClean="0"/>
              <a:t>的</a:t>
            </a:r>
            <a:r>
              <a:rPr lang="zh-TW" altLang="en-US" sz="2000" b="1" u="sng" dirty="0" smtClean="0"/>
              <a:t>兒</a:t>
            </a:r>
            <a:r>
              <a:rPr lang="zh-TW" altLang="en-US" sz="2000" b="1" u="sng" dirty="0"/>
              <a:t>時照</a:t>
            </a:r>
            <a:r>
              <a:rPr lang="zh-TW" altLang="en-US" sz="2000" b="1" u="sng" dirty="0" smtClean="0"/>
              <a:t>片</a:t>
            </a:r>
            <a:endParaRPr lang="en-US" altLang="zh-TW" sz="2000" b="1" u="sng" dirty="0" smtClean="0"/>
          </a:p>
          <a:p>
            <a:endParaRPr lang="en-US" altLang="zh-TW" sz="2000" dirty="0"/>
          </a:p>
          <a:p>
            <a:r>
              <a:rPr lang="en-HK" altLang="zh-TW" sz="2000" dirty="0" smtClean="0"/>
              <a:t>Please insert several </a:t>
            </a:r>
            <a:r>
              <a:rPr lang="en-HK" altLang="zh-TW" sz="2000" b="1" u="sng" dirty="0"/>
              <a:t>past </a:t>
            </a:r>
            <a:r>
              <a:rPr lang="en-HK" altLang="zh-TW" sz="2000" b="1" u="sng" dirty="0" smtClean="0"/>
              <a:t>photos</a:t>
            </a:r>
            <a:r>
              <a:rPr lang="en-HK" altLang="zh-TW" sz="2000" dirty="0" smtClean="0"/>
              <a:t> </a:t>
            </a:r>
            <a:r>
              <a:rPr lang="en-HK" altLang="zh-TW" sz="2000" dirty="0"/>
              <a:t>of celebrities found on the internet, or the teachers’ own </a:t>
            </a:r>
            <a:r>
              <a:rPr lang="en-HK" altLang="zh-TW" sz="2000" dirty="0" smtClean="0"/>
              <a:t>photos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>
            <a:spLocks noGrp="1"/>
          </p:cNvSpPr>
          <p:nvPr>
            <p:ph type="title"/>
          </p:nvPr>
        </p:nvSpPr>
        <p:spPr>
          <a:xfrm>
            <a:off x="311700" y="162750"/>
            <a:ext cx="8520600" cy="62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Guess who? 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猜猜我是誰 </a:t>
            </a:r>
            <a:endParaRPr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634248" y="1443304"/>
            <a:ext cx="79436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請貼上</a:t>
            </a:r>
            <a:r>
              <a:rPr lang="zh-TW" altLang="en-US" sz="2000" dirty="0" smtClean="0"/>
              <a:t>藝人</a:t>
            </a:r>
            <a:r>
              <a:rPr lang="zh-CN" altLang="en-US" sz="2000" dirty="0"/>
              <a:t>或導師們</a:t>
            </a:r>
            <a:r>
              <a:rPr lang="zh-TW" altLang="en-US" sz="2000" dirty="0" smtClean="0"/>
              <a:t>的</a:t>
            </a:r>
            <a:r>
              <a:rPr lang="zh-CN" altLang="en-US" sz="2000" b="1" u="sng" dirty="0" smtClean="0"/>
              <a:t>近照</a:t>
            </a:r>
            <a:endParaRPr lang="en-US" altLang="zh-CN" sz="2000" b="1" u="sng" dirty="0" smtClean="0"/>
          </a:p>
          <a:p>
            <a:endParaRPr lang="en-US" altLang="zh-CN" sz="2000" dirty="0"/>
          </a:p>
          <a:p>
            <a:endParaRPr lang="en-US" altLang="zh-TW" sz="2000" dirty="0"/>
          </a:p>
          <a:p>
            <a:r>
              <a:rPr lang="en-HK" altLang="zh-TW" sz="2000" dirty="0"/>
              <a:t>Please insert several </a:t>
            </a:r>
            <a:r>
              <a:rPr lang="en-HK" altLang="zh-TW" sz="2000" b="1" u="sng" dirty="0" smtClean="0"/>
              <a:t>recent </a:t>
            </a:r>
            <a:r>
              <a:rPr lang="en-HK" altLang="zh-TW" sz="2000" b="1" u="sng" dirty="0"/>
              <a:t>photos</a:t>
            </a:r>
            <a:r>
              <a:rPr lang="en-HK" altLang="zh-TW" sz="2000" b="1" dirty="0"/>
              <a:t> </a:t>
            </a:r>
            <a:r>
              <a:rPr lang="en-HK" altLang="zh-TW" sz="2000" dirty="0"/>
              <a:t>of celebrities found on the internet, or the teachers’ own photos</a:t>
            </a:r>
            <a:endParaRPr lang="zh-CN" altLang="en-US" sz="2000" dirty="0"/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xfrm>
            <a:off x="270136" y="0"/>
            <a:ext cx="8520600" cy="11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Time to think: Making a Net</a:t>
            </a:r>
            <a:endParaRPr sz="2800"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F55E61"/>
                </a:solidFill>
                <a:latin typeface="Arial"/>
                <a:ea typeface="Arial"/>
                <a:cs typeface="Arial"/>
                <a:sym typeface="Arial"/>
              </a:rPr>
              <a:t>齊來動腦筋: 織網大行動</a:t>
            </a:r>
            <a:endParaRPr sz="2800"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55E6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Lesson4_net making dem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6658" y="1105593"/>
            <a:ext cx="6567556" cy="3691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416</Words>
  <Application>Microsoft Office PowerPoint</Application>
  <PresentationFormat>On-screen Show (16:9)</PresentationFormat>
  <Paragraphs>102</Paragraphs>
  <Slides>17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Lato</vt:lpstr>
      <vt:lpstr>Playfair Display</vt:lpstr>
      <vt:lpstr>SimSun</vt:lpstr>
      <vt:lpstr>SimSun</vt:lpstr>
      <vt:lpstr>Coral</vt:lpstr>
      <vt:lpstr>單元四：成長心態  Lesson 4:  Growth mindset </vt:lpstr>
      <vt:lpstr>PowerPoint Presentation</vt:lpstr>
      <vt:lpstr>影片分享 Video Sharing</vt:lpstr>
      <vt:lpstr>PowerPoint Presentation</vt:lpstr>
      <vt:lpstr>Mindset 心態</vt:lpstr>
      <vt:lpstr>Mindset and interpersonal consequences 心態與人際關係</vt:lpstr>
      <vt:lpstr>Guess who? 猜猜我是誰  </vt:lpstr>
      <vt:lpstr>Guess who? 猜猜我是誰  </vt:lpstr>
      <vt:lpstr>Time to think: Making a Net 齊來動腦筋: 織網大行動  </vt:lpstr>
      <vt:lpstr>PowerPoint Presentation</vt:lpstr>
      <vt:lpstr>Activity conclusion 活動總結  </vt:lpstr>
      <vt:lpstr>PowerPoint Presentation</vt:lpstr>
      <vt:lpstr>PowerPoint Presentation</vt:lpstr>
      <vt:lpstr>PowerPoint Presentation</vt:lpstr>
      <vt:lpstr>Summary 總結 </vt:lpstr>
      <vt:lpstr>Summary 總結 </vt:lpstr>
      <vt:lpstr>Loving-Kindness Meditation 靜心祝福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單元四：成長心態  Lesson 4:  Growth mindset</dc:title>
  <dc:creator>socsc-404</dc:creator>
  <cp:lastModifiedBy>socsc-201</cp:lastModifiedBy>
  <cp:revision>20</cp:revision>
  <dcterms:modified xsi:type="dcterms:W3CDTF">2019-05-28T03:00:39Z</dcterms:modified>
</cp:coreProperties>
</file>